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9" r:id="rId3"/>
    <p:sldId id="273" r:id="rId4"/>
    <p:sldId id="270" r:id="rId5"/>
    <p:sldId id="308" r:id="rId6"/>
    <p:sldId id="289" r:id="rId7"/>
    <p:sldId id="291" r:id="rId8"/>
    <p:sldId id="306" r:id="rId9"/>
    <p:sldId id="307" r:id="rId10"/>
    <p:sldId id="305" r:id="rId11"/>
    <p:sldId id="321" r:id="rId12"/>
    <p:sldId id="322" r:id="rId13"/>
    <p:sldId id="312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3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5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7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24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12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9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21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0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11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97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42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8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63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44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50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27.04.2022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16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D37658B-DF8D-41A9-952C-4658938C26FA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6093" y="0"/>
            <a:ext cx="2325907" cy="1452196"/>
          </a:xfrm>
          <a:prstGeom prst="rect">
            <a:avLst/>
          </a:prstGeom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69C2CE6D-D9C6-4193-AB8D-30941C6B0EE3}"/>
              </a:ext>
            </a:extLst>
          </p:cNvPr>
          <p:cNvSpPr/>
          <p:nvPr userDrawn="1"/>
        </p:nvSpPr>
        <p:spPr>
          <a:xfrm>
            <a:off x="4722259" y="6311900"/>
            <a:ext cx="23782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000" b="1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www.valorimex.com</a:t>
            </a:r>
          </a:p>
        </p:txBody>
      </p:sp>
    </p:spTree>
    <p:extLst>
      <p:ext uri="{BB962C8B-B14F-4D97-AF65-F5344CB8AC3E}">
        <p14:creationId xmlns:p14="http://schemas.microsoft.com/office/powerpoint/2010/main" val="63575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ndes.gov.br/wps/portal/site/home/financiamento/produto/bndes-automatico/!ut/p/z1/rZJRT8IwFIV_zR5HC93Y8G0iYcoIEERYX0g3uq2GtaUrTP-93dDEKEpM7FN7e3P63XMKMNgAzMmJ5UQzwcnenGPc33qL8TAMnG40jro9uFj588XSD9Fs6IAngAFOuZa6AHHCd7TaMl5ppo9pq2DBQpTUghnjhKeMlJRrUVlwz3hBKlsqkStSml125LvmotWwyVGL0kCkotGXKduBOO31-12KkI0odG2Hup49cFBm9x2Ckp3jei70wfoaMDbX8IcVQPDQNkSDySh0ZjCa3aMRDMJh5DqjSXc8QI0jPTUdTnODRXRhM54JsKllBTZSKN14VjFNDQi-9lZsWL1PrJO5BxdueOt5EYLLOxesT4zWYMWFKo3u8o9WhB_T_OLG5Wm-ZWDa2PPhgAOTteCavuj3pv8O2wDne5Gcf17AE-QbMkUzqqjqHJUpF1rL6saCFqzrutMKdHJx6iTKVKTRPKdgwSaFi0AWvCReiMoM9VUTyLL00auN47n068es2J-ibKrd-A2DmzRO/dz/d5/L2dBISEvZ0FBIS9nQSEh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valorimex@valorimex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iasfomento.com/linhas-de-credit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A280E09-E331-4FFC-AA7E-5B6BCBCDF6A2}"/>
              </a:ext>
            </a:extLst>
          </p:cNvPr>
          <p:cNvSpPr/>
          <p:nvPr/>
        </p:nvSpPr>
        <p:spPr>
          <a:xfrm>
            <a:off x="1642055" y="2459504"/>
            <a:ext cx="56133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6000" dirty="0">
                <a:solidFill>
                  <a:srgbClr val="002060"/>
                </a:solidFill>
                <a:latin typeface="Impact"/>
              </a:rPr>
              <a:t>Linhas de crédito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361A1C-7588-409E-A2A2-8EAB2E584279}"/>
              </a:ext>
            </a:extLst>
          </p:cNvPr>
          <p:cNvSpPr txBox="1"/>
          <p:nvPr/>
        </p:nvSpPr>
        <p:spPr>
          <a:xfrm>
            <a:off x="7255379" y="5066950"/>
            <a:ext cx="42386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Ildefonso Camargo Júnior</a:t>
            </a:r>
          </a:p>
          <a:p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Economista</a:t>
            </a:r>
          </a:p>
        </p:txBody>
      </p:sp>
    </p:spTree>
    <p:extLst>
      <p:ext uri="{BB962C8B-B14F-4D97-AF65-F5344CB8AC3E}">
        <p14:creationId xmlns:p14="http://schemas.microsoft.com/office/powerpoint/2010/main" val="2639258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9" y="495261"/>
            <a:ext cx="6224337" cy="525212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rgbClr val="002060"/>
                </a:solidFill>
                <a:highlight>
                  <a:srgbClr val="FFFF00"/>
                </a:highlight>
                <a:latin typeface="Impact"/>
                <a:ea typeface="+mn-ea"/>
              </a:rPr>
              <a:t>GF Turismo Giro Puro</a:t>
            </a:r>
            <a:endParaRPr lang="pt-BR" sz="3000" dirty="0">
              <a:highlight>
                <a:srgbClr val="FFFF00"/>
              </a:highlight>
              <a:latin typeface="Impact"/>
              <a:ea typeface="+mn-ea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4FC6BE-9260-4321-9A07-03A90F879786}"/>
              </a:ext>
            </a:extLst>
          </p:cNvPr>
          <p:cNvSpPr txBox="1"/>
          <p:nvPr/>
        </p:nvSpPr>
        <p:spPr>
          <a:xfrm>
            <a:off x="1515979" y="1476546"/>
            <a:ext cx="5414210" cy="2585323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Valor: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R$ 10 mil até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R$ 2 milhões</a:t>
            </a:r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Prazo: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60 meses</a:t>
            </a:r>
          </a:p>
          <a:p>
            <a:pPr algn="just"/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Carência: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12meses</a:t>
            </a:r>
          </a:p>
          <a:p>
            <a:pPr algn="just"/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Requisitos: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Enquadramento no CADASTUR</a:t>
            </a:r>
          </a:p>
          <a:p>
            <a:pPr algn="just"/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Participação: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100%.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66C057-2241-4B8B-9D79-5140E84A4176}"/>
              </a:ext>
            </a:extLst>
          </p:cNvPr>
          <p:cNvSpPr txBox="1"/>
          <p:nvPr/>
        </p:nvSpPr>
        <p:spPr>
          <a:xfrm>
            <a:off x="7379216" y="1509303"/>
            <a:ext cx="2855496" cy="64633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Taxa: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en-US" sz="18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a.a.</a:t>
            </a: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18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Selic</a:t>
            </a: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(11,75%)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62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9" y="495261"/>
            <a:ext cx="6224337" cy="525212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rgbClr val="002060"/>
                </a:solidFill>
                <a:highlight>
                  <a:srgbClr val="FFFF00"/>
                </a:highlight>
                <a:latin typeface="Impact"/>
                <a:ea typeface="+mn-ea"/>
              </a:rPr>
              <a:t>GF FCO </a:t>
            </a:r>
            <a:endParaRPr lang="pt-BR" sz="3000" dirty="0">
              <a:highlight>
                <a:srgbClr val="FFFF00"/>
              </a:highlight>
              <a:latin typeface="Impact"/>
              <a:ea typeface="+mn-ea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4FC6BE-9260-4321-9A07-03A90F879786}"/>
              </a:ext>
            </a:extLst>
          </p:cNvPr>
          <p:cNvSpPr txBox="1"/>
          <p:nvPr/>
        </p:nvSpPr>
        <p:spPr>
          <a:xfrm>
            <a:off x="1515979" y="1476546"/>
            <a:ext cx="5414210" cy="2862322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Valor: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R$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400 mil </a:t>
            </a:r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Prazo: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15 anos</a:t>
            </a:r>
          </a:p>
          <a:p>
            <a:pPr algn="just"/>
            <a:endParaRPr lang="pt-BR" sz="18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Carência: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5 anos</a:t>
            </a:r>
          </a:p>
          <a:p>
            <a:pPr algn="just"/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b="1" dirty="0" err="1">
                <a:latin typeface="Calibri" panose="020F0502020204030204" pitchFamily="34" charset="0"/>
                <a:cs typeface="Calibri" panose="020F0502020204030204" pitchFamily="34" charset="0"/>
              </a:rPr>
              <a:t>Obs</a:t>
            </a:r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18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ca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pital de giro, demais portes 30%</a:t>
            </a:r>
          </a:p>
          <a:p>
            <a:pPr algn="just"/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Participação: : </a:t>
            </a:r>
            <a:r>
              <a:rPr lang="pt-BR" sz="18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partir de 60% podendo chegar até 100%, 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66C057-2241-4B8B-9D79-5140E84A4176}"/>
              </a:ext>
            </a:extLst>
          </p:cNvPr>
          <p:cNvSpPr txBox="1"/>
          <p:nvPr/>
        </p:nvSpPr>
        <p:spPr>
          <a:xfrm>
            <a:off x="7379216" y="1509303"/>
            <a:ext cx="2855496" cy="64633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Taxa: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partir de 8,5% </a:t>
            </a:r>
            <a:r>
              <a:rPr lang="en-US" sz="18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a.a.</a:t>
            </a: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31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664" y="397209"/>
            <a:ext cx="5150416" cy="525212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DOCUMENTAÇÃO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595A0158-38EB-45D1-9EED-511633C5A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0659" y="998376"/>
            <a:ext cx="6646175" cy="128000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E040E870-7423-445C-A03E-C51B7438D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0660" y="2364976"/>
            <a:ext cx="6646174" cy="309334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4D8E959-744D-4DD6-9067-B345DC111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2947" y="2354335"/>
            <a:ext cx="3585218" cy="2898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82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C68E4F86-0D97-41CF-A01D-1675C972EFFC}"/>
              </a:ext>
            </a:extLst>
          </p:cNvPr>
          <p:cNvSpPr txBox="1">
            <a:spLocks/>
          </p:cNvSpPr>
          <p:nvPr/>
        </p:nvSpPr>
        <p:spPr>
          <a:xfrm>
            <a:off x="1749104" y="678656"/>
            <a:ext cx="8229600" cy="550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 pitchFamily="18" charset="2"/>
              <a:buNone/>
            </a:pPr>
            <a:endParaRPr lang="pt-BR" sz="7200" dirty="0"/>
          </a:p>
          <a:p>
            <a:pPr algn="ctr">
              <a:buFont typeface="Wingdings 2" pitchFamily="18" charset="2"/>
              <a:buNone/>
            </a:pPr>
            <a:r>
              <a:rPr lang="pt-BR" sz="7200" dirty="0"/>
              <a:t>Muito Obrigado!!!</a:t>
            </a:r>
          </a:p>
          <a:p>
            <a:pPr algn="ctr">
              <a:buFont typeface="Wingdings 2" pitchFamily="18" charset="2"/>
              <a:buNone/>
            </a:pPr>
            <a:endParaRPr lang="pt-BR" sz="7200" dirty="0"/>
          </a:p>
          <a:p>
            <a:pPr algn="ctr">
              <a:buFont typeface="Wingdings 2" pitchFamily="18" charset="2"/>
              <a:buNone/>
            </a:pPr>
            <a:r>
              <a:rPr lang="pt-BR" sz="2800" b="1" i="1" dirty="0">
                <a:solidFill>
                  <a:srgbClr val="002060"/>
                </a:solidFill>
              </a:rPr>
              <a:t>Ildefonso Camargo Júnior</a:t>
            </a:r>
          </a:p>
          <a:p>
            <a:pPr algn="ctr">
              <a:buFont typeface="Wingdings 2" pitchFamily="18" charset="2"/>
              <a:buNone/>
            </a:pPr>
            <a:r>
              <a:rPr lang="pt-BR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Economista 1676/D</a:t>
            </a:r>
          </a:p>
          <a:p>
            <a:pPr algn="ctr">
              <a:buFont typeface="Wingdings 2" pitchFamily="18" charset="2"/>
              <a:buNone/>
            </a:pPr>
            <a:r>
              <a:rPr lang="pt-BR" b="1" dirty="0">
                <a:solidFill>
                  <a:srgbClr val="002060"/>
                </a:solidFill>
              </a:rPr>
              <a:t>E-mail: </a:t>
            </a:r>
            <a:r>
              <a:rPr lang="pt-BR" b="1" dirty="0">
                <a:solidFill>
                  <a:srgbClr val="002060"/>
                </a:solidFill>
                <a:hlinkClick r:id="rId2"/>
              </a:rPr>
              <a:t>valorimex@valorimex.com</a:t>
            </a:r>
            <a:r>
              <a:rPr lang="pt-BR" b="1" dirty="0">
                <a:solidFill>
                  <a:srgbClr val="002060"/>
                </a:solidFill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pt-BR" b="1" i="1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62 9 9626-4177 / 3941-5714</a:t>
            </a:r>
          </a:p>
        </p:txBody>
      </p:sp>
    </p:spTree>
    <p:extLst>
      <p:ext uri="{BB962C8B-B14F-4D97-AF65-F5344CB8AC3E}">
        <p14:creationId xmlns:p14="http://schemas.microsoft.com/office/powerpoint/2010/main" val="330713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0A3E0FF0-04BA-435C-8461-E7EB93FDE162}"/>
              </a:ext>
            </a:extLst>
          </p:cNvPr>
          <p:cNvSpPr txBox="1"/>
          <p:nvPr/>
        </p:nvSpPr>
        <p:spPr>
          <a:xfrm>
            <a:off x="1466851" y="1276242"/>
            <a:ext cx="9069722" cy="4642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solidFill>
                  <a:srgbClr val="002060"/>
                </a:solidFill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SOBRE NÓS</a:t>
            </a:r>
            <a:endParaRPr lang="pt-BR" sz="2000" dirty="0">
              <a:solidFill>
                <a:srgbClr val="002060"/>
              </a:solidFill>
              <a:effectLst/>
              <a:latin typeface="Arial 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Visão: </a:t>
            </a: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ser a empresa de referência em consultoria empresarial e projetos de viabilidade econômica e financeira, oferecendo serviços de qualidade e segurança, gerando crescimentos profissionais e sociais dos colaboradores. Manter a imagem de excelência e qualidade,</a:t>
            </a: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Missão: </a:t>
            </a: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Satisfazer as necessidades dos clientes na busca de melhoria de resultados, gerando crescimento econômico, financeiro, profissional e social.</a:t>
            </a: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Valores: </a:t>
            </a: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Qualidade e melhoria contínua dos serviços oferecidos aos clientes. Profissionalização e valorização humana. Manter atitudes de transparência e honestidade. Comprometimento e envolvimento com o que fazemos. Aperfeiçoamento das relações com clientes e agentes financeiros.</a:t>
            </a: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t-BR" sz="1400" b="1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A Empresa:</a:t>
            </a: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 Empresa de prestação de serviços nas áreas de captação de recursos financeiros, consultoria empresarial, treinamento e capacitação profissional, </a:t>
            </a:r>
            <a:r>
              <a:rPr lang="pt-BR" sz="1400" b="1" u="sng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valuation</a:t>
            </a: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, pesquisa em geral, planejamento estratégico, estudo de mercado e demais na área econômica e financeira.,</a:t>
            </a: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A empresa tem como filosofia de preservar os dados da empresa, comprometimento, ética e responsabilidade. Valorizando os parceiros e os clientes.</a:t>
            </a:r>
          </a:p>
          <a:p>
            <a:pPr marL="630555" algn="just"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Arial MT"/>
                <a:ea typeface="Calibri" panose="020F0502020204030204" pitchFamily="34" charset="0"/>
                <a:cs typeface="Times New Roman" panose="02020603050405020304" pitchFamily="18" charset="0"/>
              </a:rPr>
              <a:t>Buscando sempre atualização e aperfeiçoamento, investimento em capital intelectual para fazer a diferença no mercado tão competitivo.</a:t>
            </a:r>
          </a:p>
        </p:txBody>
      </p:sp>
    </p:spTree>
    <p:extLst>
      <p:ext uri="{BB962C8B-B14F-4D97-AF65-F5344CB8AC3E}">
        <p14:creationId xmlns:p14="http://schemas.microsoft.com/office/powerpoint/2010/main" val="3744108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BC9E336F-160B-4CB7-B330-2F81A6086AA8}"/>
              </a:ext>
            </a:extLst>
          </p:cNvPr>
          <p:cNvSpPr txBox="1"/>
          <p:nvPr/>
        </p:nvSpPr>
        <p:spPr>
          <a:xfrm>
            <a:off x="2819177" y="2907546"/>
            <a:ext cx="586998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400" dirty="0">
                <a:ln w="3175" cmpd="sng">
                  <a:noFill/>
                </a:ln>
                <a:solidFill>
                  <a:srgbClr val="002060"/>
                </a:solidFill>
                <a:latin typeface="Impact"/>
                <a:cs typeface="+mj-cs"/>
              </a:rPr>
              <a:t>Linhas da GoiásFomento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5AAAD2C-49F3-404F-B2F1-E47F71ABA258}"/>
              </a:ext>
            </a:extLst>
          </p:cNvPr>
          <p:cNvSpPr txBox="1"/>
          <p:nvPr/>
        </p:nvSpPr>
        <p:spPr>
          <a:xfrm>
            <a:off x="6097398" y="5410791"/>
            <a:ext cx="507673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https://www.goiasfomento.com/linhas-de-credito/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894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663" y="692679"/>
            <a:ext cx="2057181" cy="525212"/>
          </a:xfrm>
        </p:spPr>
        <p:txBody>
          <a:bodyPr>
            <a:noAutofit/>
          </a:bodyPr>
          <a:lstStyle/>
          <a:p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Conceitos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3433A120-424D-4ABB-92DF-3949A78DC5DC}"/>
              </a:ext>
            </a:extLst>
          </p:cNvPr>
          <p:cNvSpPr txBox="1">
            <a:spLocks/>
          </p:cNvSpPr>
          <p:nvPr/>
        </p:nvSpPr>
        <p:spPr>
          <a:xfrm>
            <a:off x="1213508" y="1400353"/>
            <a:ext cx="2057181" cy="52521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FAMPE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7795973-8CFB-49B1-9620-3A0A64FEE881}"/>
              </a:ext>
            </a:extLst>
          </p:cNvPr>
          <p:cNvSpPr txBox="1"/>
          <p:nvPr/>
        </p:nvSpPr>
        <p:spPr>
          <a:xfrm>
            <a:off x="1744910" y="2085303"/>
            <a:ext cx="8901356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Fundo de Aval às Micro e Pequenas Empresas que concede Aval Complementar, cuja gestão é feita pelo SEBRAE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2D5FE9B8-85B5-40AA-94E5-FF181EA56AAB}"/>
              </a:ext>
            </a:extLst>
          </p:cNvPr>
          <p:cNvSpPr txBox="1">
            <a:spLocks/>
          </p:cNvSpPr>
          <p:nvPr/>
        </p:nvSpPr>
        <p:spPr>
          <a:xfrm>
            <a:off x="964856" y="2844824"/>
            <a:ext cx="2057181" cy="52521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CG1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32E21DD-29C1-45D4-84A4-D64EDACE3B22}"/>
              </a:ext>
            </a:extLst>
          </p:cNvPr>
          <p:cNvSpPr txBox="1"/>
          <p:nvPr/>
        </p:nvSpPr>
        <p:spPr>
          <a:xfrm>
            <a:off x="1744909" y="3556068"/>
            <a:ext cx="8901356" cy="40011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A operação conta com 80% de Aval do FAMPE e 20% com Aval dos Sócios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C0883F62-508A-462A-A7F6-8AA92FD741CB}"/>
              </a:ext>
            </a:extLst>
          </p:cNvPr>
          <p:cNvSpPr txBox="1">
            <a:spLocks/>
          </p:cNvSpPr>
          <p:nvPr/>
        </p:nvSpPr>
        <p:spPr>
          <a:xfrm>
            <a:off x="964856" y="4077710"/>
            <a:ext cx="2057181" cy="52521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CG2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6FCCF12-C9CF-49B5-932E-12233CDEDE00}"/>
              </a:ext>
            </a:extLst>
          </p:cNvPr>
          <p:cNvSpPr txBox="1"/>
          <p:nvPr/>
        </p:nvSpPr>
        <p:spPr>
          <a:xfrm>
            <a:off x="1744909" y="4829302"/>
            <a:ext cx="8901356" cy="40011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operação conta com a composição de Garantia do FAMPE + Avalista ou Imóvel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6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664" y="397209"/>
            <a:ext cx="5150416" cy="525212"/>
          </a:xfrm>
        </p:spPr>
        <p:txBody>
          <a:bodyPr>
            <a:noAutofit/>
          </a:bodyPr>
          <a:lstStyle/>
          <a:p>
            <a:r>
              <a:rPr lang="pt-BR" sz="3000" dirty="0" err="1">
                <a:solidFill>
                  <a:srgbClr val="002060"/>
                </a:solidFill>
                <a:latin typeface="Impact"/>
                <a:ea typeface="+mn-ea"/>
              </a:rPr>
              <a:t>GoiásFomento</a:t>
            </a:r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 Giro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953AE09-29B4-4024-8A6A-97B7D74763C0}"/>
              </a:ext>
            </a:extLst>
          </p:cNvPr>
          <p:cNvSpPr txBox="1"/>
          <p:nvPr/>
        </p:nvSpPr>
        <p:spPr>
          <a:xfrm>
            <a:off x="1395661" y="1400398"/>
            <a:ext cx="75237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Destinação: </a:t>
            </a:r>
            <a:r>
              <a:rPr lang="pt-BR" sz="20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Capital de Giro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147202E-00F6-4802-80E4-F60AFC4593D1}"/>
              </a:ext>
            </a:extLst>
          </p:cNvPr>
          <p:cNvSpPr txBox="1"/>
          <p:nvPr/>
        </p:nvSpPr>
        <p:spPr>
          <a:xfrm>
            <a:off x="1395663" y="1938732"/>
            <a:ext cx="2597497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highlight>
                  <a:srgbClr val="FFFFCC"/>
                </a:highlight>
                <a:latin typeface="KozGoPro-Bold"/>
              </a:rPr>
              <a:t>GIRO VIP</a:t>
            </a: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Valor: </a:t>
            </a:r>
            <a:r>
              <a:rPr lang="pt-BR" sz="2000" b="0" i="0" u="none" strike="noStrike" baseline="0" dirty="0">
                <a:latin typeface="KozGoPro-Light"/>
              </a:rPr>
              <a:t>Até R$ 300 mil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Prazo: </a:t>
            </a:r>
            <a:r>
              <a:rPr lang="pt-BR" sz="2000" b="0" i="0" u="none" strike="noStrike" baseline="0" dirty="0">
                <a:latin typeface="KozGoPro-Light"/>
              </a:rPr>
              <a:t>Até 36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Carência: </a:t>
            </a:r>
            <a:r>
              <a:rPr lang="pt-BR" sz="2000" b="0" i="0" u="none" strike="noStrike" baseline="0" dirty="0">
                <a:latin typeface="KozGoPro-Light"/>
              </a:rPr>
              <a:t>Até 03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Taxas: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Light"/>
              </a:rPr>
              <a:t>2,10 % a.m.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Medium"/>
              </a:rPr>
              <a:t>1,47% a.m.</a:t>
            </a:r>
            <a:r>
              <a:rPr lang="pt-BR" sz="2000" b="0" i="0" u="none" strike="noStrike" baseline="0" dirty="0">
                <a:latin typeface="KozGoPro-Medium"/>
              </a:rPr>
              <a:t> </a:t>
            </a:r>
            <a:r>
              <a:rPr lang="pt-BR" sz="2000" b="1" i="0" u="none" strike="noStrike" baseline="0" dirty="0">
                <a:latin typeface="KozGoPro-Medium"/>
              </a:rPr>
              <a:t>(</a:t>
            </a:r>
            <a:r>
              <a:rPr lang="pt-BR" sz="2000" b="1" dirty="0">
                <a:latin typeface="KozGoPro-Medium"/>
              </a:rPr>
              <a:t>CG2)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4F49383-A869-4B15-8828-96F7B6637BE9}"/>
              </a:ext>
            </a:extLst>
          </p:cNvPr>
          <p:cNvSpPr txBox="1"/>
          <p:nvPr/>
        </p:nvSpPr>
        <p:spPr>
          <a:xfrm>
            <a:off x="7363326" y="1909011"/>
            <a:ext cx="3866148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KozGoPro-Bold"/>
                <a:cs typeface="Calibri" panose="020F0502020204030204" pitchFamily="34" charset="0"/>
              </a:rPr>
              <a:t>Participação - </a:t>
            </a:r>
            <a:r>
              <a:rPr lang="pt-BR" dirty="0">
                <a:latin typeface="KozGoPro-Bold"/>
                <a:cs typeface="Calibri" panose="020F0502020204030204" pitchFamily="34" charset="0"/>
              </a:rPr>
              <a:t>Até 100%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449E88B-90A0-425C-B4CF-C7EA31C5DB99}"/>
              </a:ext>
            </a:extLst>
          </p:cNvPr>
          <p:cNvSpPr txBox="1"/>
          <p:nvPr/>
        </p:nvSpPr>
        <p:spPr>
          <a:xfrm>
            <a:off x="7363325" y="2505670"/>
            <a:ext cx="4507832" cy="6463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KozGoPro-Bold"/>
              </a:rPr>
              <a:t>Reembolso -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partir da data de protocolo da proposta até o vencimento da carência</a:t>
            </a:r>
            <a:endParaRPr lang="pt-BR" dirty="0">
              <a:latin typeface="KozGoPro-Bold"/>
              <a:cs typeface="Calibri" panose="020F05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8AAEEDA-0A73-49DE-B4A5-D5BFCBC1FF11}"/>
              </a:ext>
            </a:extLst>
          </p:cNvPr>
          <p:cNvSpPr txBox="1"/>
          <p:nvPr/>
        </p:nvSpPr>
        <p:spPr>
          <a:xfrm>
            <a:off x="7363324" y="4529985"/>
            <a:ext cx="4507833" cy="10156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KozGoPro-Bold"/>
              </a:rPr>
              <a:t>Obs.:</a:t>
            </a:r>
            <a:r>
              <a:rPr lang="pt-BR" sz="2000" dirty="0">
                <a:latin typeface="KozGoPro-Medium"/>
              </a:rPr>
              <a:t> bônus de </a:t>
            </a:r>
            <a:r>
              <a:rPr lang="pt-BR" sz="2000" b="0" i="0" u="none" strike="noStrike" baseline="0" dirty="0">
                <a:latin typeface="KozGoPro-Medium"/>
              </a:rPr>
              <a:t>adimplência + FAMPE + Imóvel (avaliação superior a </a:t>
            </a:r>
            <a:r>
              <a:rPr lang="pt-BR" sz="2000" i="0" u="none" strike="noStrike" baseline="0" dirty="0">
                <a:latin typeface="KozGoPro-Medium"/>
              </a:rPr>
              <a:t>230% </a:t>
            </a:r>
            <a:r>
              <a:rPr lang="pt-BR" sz="2000" b="0" i="0" u="none" strike="noStrike" baseline="0" dirty="0">
                <a:latin typeface="KozGoPro-Medium"/>
              </a:rPr>
              <a:t>do valor pleiteado).</a:t>
            </a:r>
            <a:endParaRPr lang="pt-BR" sz="2000" dirty="0">
              <a:latin typeface="KozGoPro-Bold"/>
              <a:cs typeface="Calibri" panose="020F050202020403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8FF1886-24CA-4BC3-925C-4DCEAF8BB31E}"/>
              </a:ext>
            </a:extLst>
          </p:cNvPr>
          <p:cNvSpPr txBox="1"/>
          <p:nvPr/>
        </p:nvSpPr>
        <p:spPr>
          <a:xfrm>
            <a:off x="4156229" y="1938732"/>
            <a:ext cx="2966466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KozGoPro-Bold"/>
              </a:rPr>
              <a:t>GIRO</a:t>
            </a: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Valor: </a:t>
            </a:r>
            <a:r>
              <a:rPr lang="pt-BR" sz="2000" b="0" i="0" u="none" strike="noStrike" baseline="0" dirty="0">
                <a:latin typeface="KozGoPro-Light"/>
              </a:rPr>
              <a:t>Até R$ 300 mil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Prazo: </a:t>
            </a:r>
            <a:r>
              <a:rPr lang="pt-BR" sz="2000" b="0" i="0" u="none" strike="noStrike" baseline="0" dirty="0">
                <a:latin typeface="KozGoPro-Light"/>
              </a:rPr>
              <a:t>Até 24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Carência: </a:t>
            </a:r>
            <a:r>
              <a:rPr lang="pt-BR" sz="2000" b="0" i="0" u="none" strike="noStrike" baseline="0" dirty="0">
                <a:latin typeface="KozGoPro-Light"/>
              </a:rPr>
              <a:t>Até 03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Taxas: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Light"/>
              </a:rPr>
              <a:t>2,88 % a.m. </a:t>
            </a:r>
            <a:endParaRPr lang="pt-BR" sz="2000" b="1" dirty="0">
              <a:latin typeface="KozGoPro-Ligh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Medium"/>
              </a:rPr>
              <a:t>2,46% a.m.</a:t>
            </a:r>
            <a:r>
              <a:rPr lang="pt-BR" sz="2000" b="0" i="0" u="none" strike="noStrike" baseline="0" dirty="0">
                <a:latin typeface="KozGoPro-Medium"/>
              </a:rPr>
              <a:t> </a:t>
            </a:r>
            <a:r>
              <a:rPr lang="pt-BR" sz="2000" b="1" i="0" u="none" strike="noStrike" baseline="0" dirty="0">
                <a:latin typeface="KozGoPro-Medium"/>
              </a:rPr>
              <a:t>(CG1)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KozGoPro-Medium"/>
                <a:cs typeface="Calibri" panose="020F0502020204030204" pitchFamily="34" charset="0"/>
              </a:rPr>
              <a:t>2,04% a.m. (CG2)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733D12A-FF3D-45E1-BCCD-0DCCC160FF93}"/>
              </a:ext>
            </a:extLst>
          </p:cNvPr>
          <p:cNvSpPr txBox="1"/>
          <p:nvPr/>
        </p:nvSpPr>
        <p:spPr>
          <a:xfrm>
            <a:off x="7363324" y="3379328"/>
            <a:ext cx="450783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CG1</a:t>
            </a:r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80% de Aval do FAMPE + 20% Aval dos Sócios</a:t>
            </a:r>
          </a:p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CG2: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Garantia do FAMPE + Avalista ou Imóvel</a:t>
            </a:r>
          </a:p>
        </p:txBody>
      </p:sp>
    </p:spTree>
    <p:extLst>
      <p:ext uri="{BB962C8B-B14F-4D97-AF65-F5344CB8AC3E}">
        <p14:creationId xmlns:p14="http://schemas.microsoft.com/office/powerpoint/2010/main" val="2329586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664" y="397209"/>
            <a:ext cx="5150416" cy="525212"/>
          </a:xfrm>
        </p:spPr>
        <p:txBody>
          <a:bodyPr>
            <a:noAutofit/>
          </a:bodyPr>
          <a:lstStyle/>
          <a:p>
            <a:r>
              <a:rPr lang="pt-BR" sz="3000" dirty="0" err="1">
                <a:solidFill>
                  <a:srgbClr val="002060"/>
                </a:solidFill>
                <a:latin typeface="Impact"/>
                <a:ea typeface="+mn-ea"/>
              </a:rPr>
              <a:t>GoiásFomento</a:t>
            </a:r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 Investimento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7953AE09-29B4-4024-8A6A-97B7D74763C0}"/>
              </a:ext>
            </a:extLst>
          </p:cNvPr>
          <p:cNvSpPr txBox="1"/>
          <p:nvPr/>
        </p:nvSpPr>
        <p:spPr>
          <a:xfrm>
            <a:off x="1395661" y="1400398"/>
            <a:ext cx="84147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Destinação: </a:t>
            </a:r>
            <a:r>
              <a:rPr lang="pt-BR" sz="20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Máquinas, Equipamentos, Móveis, Obra Civil, </a:t>
            </a:r>
            <a:r>
              <a:rPr lang="pt-BR" sz="2000" i="0" u="none" strike="noStrike" baseline="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Veículos</a:t>
            </a:r>
            <a:r>
              <a:rPr lang="pt-BR" sz="20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e outros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147202E-00F6-4802-80E4-F60AFC4593D1}"/>
              </a:ext>
            </a:extLst>
          </p:cNvPr>
          <p:cNvSpPr txBox="1"/>
          <p:nvPr/>
        </p:nvSpPr>
        <p:spPr>
          <a:xfrm>
            <a:off x="1395663" y="1938732"/>
            <a:ext cx="2727158" cy="31700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highlight>
                  <a:srgbClr val="FFFFCC"/>
                </a:highlight>
                <a:latin typeface="KozGoPro-Bold"/>
              </a:rPr>
              <a:t>Investimento VIP</a:t>
            </a:r>
            <a:endParaRPr lang="pt-BR" sz="2000" b="1" i="0" u="none" strike="noStrike" baseline="0" dirty="0">
              <a:highlight>
                <a:srgbClr val="FFFFCC"/>
              </a:highlight>
              <a:latin typeface="KozGoPro-Bold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Valor: </a:t>
            </a:r>
            <a:r>
              <a:rPr lang="pt-BR" sz="2000" b="0" i="0" u="none" strike="noStrike" baseline="0" dirty="0">
                <a:latin typeface="KozGoPro-Light"/>
              </a:rPr>
              <a:t>Até R$ 400 mil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Prazo: </a:t>
            </a:r>
            <a:r>
              <a:rPr lang="pt-BR" sz="2000" b="0" i="0" u="none" strike="noStrike" baseline="0" dirty="0">
                <a:latin typeface="KozGoPro-Light"/>
              </a:rPr>
              <a:t>Até 60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Carência: </a:t>
            </a:r>
            <a:r>
              <a:rPr lang="pt-BR" sz="2000" b="0" i="0" u="none" strike="noStrike" baseline="0" dirty="0">
                <a:latin typeface="KozGoPro-Light"/>
              </a:rPr>
              <a:t>Até 12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Taxas: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Light"/>
              </a:rPr>
              <a:t>2,10 % a.m.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Medium"/>
              </a:rPr>
              <a:t>1,47% a.m.</a:t>
            </a:r>
            <a:r>
              <a:rPr lang="pt-BR" sz="2000" b="0" i="0" u="none" strike="noStrike" baseline="0" dirty="0">
                <a:latin typeface="KozGoPro-Medium"/>
              </a:rPr>
              <a:t> </a:t>
            </a:r>
            <a:r>
              <a:rPr lang="pt-BR" sz="2000" b="1" i="0" u="none" strike="noStrike" baseline="0" dirty="0">
                <a:latin typeface="KozGoPro-Medium"/>
              </a:rPr>
              <a:t>(CG2)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4F49383-A869-4B15-8828-96F7B6637BE9}"/>
              </a:ext>
            </a:extLst>
          </p:cNvPr>
          <p:cNvSpPr txBox="1"/>
          <p:nvPr/>
        </p:nvSpPr>
        <p:spPr>
          <a:xfrm>
            <a:off x="7363325" y="1938732"/>
            <a:ext cx="4507831" cy="147732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KozGoPro-Bold"/>
              </a:rPr>
              <a:t>Capital de Giro Associado – </a:t>
            </a:r>
            <a:r>
              <a:rPr lang="pt-BR" sz="1800" i="0" u="none" strike="noStrike" baseline="0" dirty="0">
                <a:latin typeface="KozGoPro-Bold"/>
              </a:rPr>
              <a:t>até 50% do investimento</a:t>
            </a:r>
          </a:p>
          <a:p>
            <a:pPr algn="just"/>
            <a:endParaRPr lang="pt-BR" sz="1800" i="0" u="none" strike="noStrike" baseline="0" dirty="0">
              <a:latin typeface="KozGoPro-Bold"/>
            </a:endParaRPr>
          </a:p>
          <a:p>
            <a:pPr algn="just"/>
            <a:r>
              <a:rPr lang="pt-BR" b="1" dirty="0">
                <a:latin typeface="KozGoPro-Bold"/>
                <a:cs typeface="Calibri" panose="020F0502020204030204" pitchFamily="34" charset="0"/>
              </a:rPr>
              <a:t>Participação - </a:t>
            </a:r>
            <a:r>
              <a:rPr lang="pt-BR" dirty="0">
                <a:latin typeface="KozGoPro-Bold"/>
                <a:cs typeface="Calibri" panose="020F0502020204030204" pitchFamily="34" charset="0"/>
              </a:rPr>
              <a:t>Até 100% Cliente Preferencial e 90% para os demais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449E88B-90A0-425C-B4CF-C7EA31C5DB99}"/>
              </a:ext>
            </a:extLst>
          </p:cNvPr>
          <p:cNvSpPr txBox="1"/>
          <p:nvPr/>
        </p:nvSpPr>
        <p:spPr>
          <a:xfrm>
            <a:off x="7363324" y="3606214"/>
            <a:ext cx="4507832" cy="64633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KozGoPro-Bold"/>
              </a:rPr>
              <a:t>Reembolso -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 partir da data de protocolo da proposta até o vencimento da carência</a:t>
            </a:r>
            <a:endParaRPr lang="pt-BR" dirty="0">
              <a:latin typeface="KozGoPro-Bold"/>
              <a:cs typeface="Calibri" panose="020F05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8AAEEDA-0A73-49DE-B4A5-D5BFCBC1FF11}"/>
              </a:ext>
            </a:extLst>
          </p:cNvPr>
          <p:cNvSpPr txBox="1"/>
          <p:nvPr/>
        </p:nvSpPr>
        <p:spPr>
          <a:xfrm>
            <a:off x="3281750" y="5731960"/>
            <a:ext cx="6528659" cy="36933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800" b="1" i="0" u="none" strike="noStrike" baseline="0" dirty="0">
                <a:latin typeface="KozGoPro-Bold"/>
              </a:rPr>
              <a:t>Obs.: </a:t>
            </a:r>
            <a:r>
              <a:rPr lang="pt-BR" sz="1800" b="0" i="0" u="none" strike="noStrike" baseline="0" dirty="0">
                <a:latin typeface="KozGoPro-Medium"/>
              </a:rPr>
              <a:t>Imóvel  - avaliação superior a </a:t>
            </a:r>
            <a:r>
              <a:rPr lang="pt-BR" sz="1800" i="0" u="none" strike="noStrike" baseline="0" dirty="0">
                <a:latin typeface="KozGoPro-Medium"/>
              </a:rPr>
              <a:t>230% </a:t>
            </a:r>
            <a:r>
              <a:rPr lang="pt-BR" sz="1800" b="0" i="0" u="none" strike="noStrike" baseline="0" dirty="0">
                <a:latin typeface="KozGoPro-Medium"/>
              </a:rPr>
              <a:t>do valor pleiteado.</a:t>
            </a:r>
            <a:endParaRPr lang="pt-BR" dirty="0">
              <a:latin typeface="KozGoPro-Bold"/>
              <a:cs typeface="Calibri" panose="020F050202020403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ABB202D-5A67-40B6-BCE7-6ADF98DB7BE0}"/>
              </a:ext>
            </a:extLst>
          </p:cNvPr>
          <p:cNvSpPr txBox="1"/>
          <p:nvPr/>
        </p:nvSpPr>
        <p:spPr>
          <a:xfrm>
            <a:off x="4379494" y="1938732"/>
            <a:ext cx="2727158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KozGoPro-Bold"/>
              </a:rPr>
              <a:t>Investimento</a:t>
            </a: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Valor: </a:t>
            </a:r>
            <a:r>
              <a:rPr lang="pt-BR" sz="2000" b="0" i="0" u="none" strike="noStrike" baseline="0" dirty="0">
                <a:latin typeface="KozGoPro-Light"/>
              </a:rPr>
              <a:t>Até R$ 400 mil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Prazo: </a:t>
            </a:r>
            <a:r>
              <a:rPr lang="pt-BR" sz="2000" b="0" i="0" u="none" strike="noStrike" baseline="0" dirty="0">
                <a:latin typeface="KozGoPro-Light"/>
              </a:rPr>
              <a:t>Até 60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Carência: </a:t>
            </a:r>
            <a:r>
              <a:rPr lang="pt-BR" sz="2000" b="0" i="0" u="none" strike="noStrike" baseline="0" dirty="0">
                <a:latin typeface="KozGoPro-Light"/>
              </a:rPr>
              <a:t>Até 12 meses</a:t>
            </a:r>
          </a:p>
          <a:p>
            <a:pPr algn="just"/>
            <a:endParaRPr lang="pt-BR" sz="2000" b="0" i="0" u="none" strike="noStrike" baseline="0" dirty="0">
              <a:latin typeface="KozGoPro-Light"/>
            </a:endParaRPr>
          </a:p>
          <a:p>
            <a:pPr algn="just"/>
            <a:r>
              <a:rPr lang="pt-BR" sz="2000" b="1" i="0" u="none" strike="noStrike" baseline="0" dirty="0">
                <a:latin typeface="KozGoPro-Bold"/>
              </a:rPr>
              <a:t>Taxas: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Light"/>
              </a:rPr>
              <a:t>2,19 % a.m. </a:t>
            </a:r>
            <a:endParaRPr lang="pt-BR" sz="2000" b="1" dirty="0">
              <a:latin typeface="KozGoPro-Ligh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i="0" u="none" strike="noStrike" baseline="0" dirty="0">
                <a:latin typeface="KozGoPro-Medium"/>
              </a:rPr>
              <a:t>1,86% a.m.</a:t>
            </a:r>
            <a:r>
              <a:rPr lang="pt-BR" sz="2000" b="0" i="0" u="none" strike="noStrike" baseline="0" dirty="0">
                <a:latin typeface="KozGoPro-Medium"/>
              </a:rPr>
              <a:t> </a:t>
            </a:r>
            <a:r>
              <a:rPr lang="pt-BR" sz="2000" b="1" i="0" u="none" strike="noStrike" baseline="0" dirty="0">
                <a:latin typeface="KozGoPro-Medium"/>
              </a:rPr>
              <a:t>(CG1)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2000" b="1" dirty="0">
                <a:latin typeface="KozGoPro-Medium"/>
                <a:cs typeface="Calibri" panose="020F0502020204030204" pitchFamily="34" charset="0"/>
              </a:rPr>
              <a:t>1,67% a.m. (CG2)</a:t>
            </a:r>
            <a:endParaRPr lang="pt-BR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A78CB27-5623-4B77-9E4E-E2707B29A79B}"/>
              </a:ext>
            </a:extLst>
          </p:cNvPr>
          <p:cNvSpPr txBox="1"/>
          <p:nvPr/>
        </p:nvSpPr>
        <p:spPr>
          <a:xfrm>
            <a:off x="7363324" y="4414009"/>
            <a:ext cx="4507833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CG1</a:t>
            </a:r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80% de Aval do FAMPE + 20% Aval dos Sócios</a:t>
            </a:r>
          </a:p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CG2: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Garantia do FAMPE + Avalista ou Imóvel</a:t>
            </a:r>
          </a:p>
        </p:txBody>
      </p:sp>
    </p:spTree>
    <p:extLst>
      <p:ext uri="{BB962C8B-B14F-4D97-AF65-F5344CB8AC3E}">
        <p14:creationId xmlns:p14="http://schemas.microsoft.com/office/powerpoint/2010/main" val="107236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9" y="495261"/>
            <a:ext cx="6224337" cy="525212"/>
          </a:xfrm>
        </p:spPr>
        <p:txBody>
          <a:bodyPr>
            <a:noAutofit/>
          </a:bodyPr>
          <a:lstStyle/>
          <a:p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GoiásFomento Eficiência Energética</a:t>
            </a:r>
            <a:r>
              <a:rPr lang="pt-BR" sz="3000" dirty="0">
                <a:latin typeface="Impact"/>
                <a:ea typeface="+mn-ea"/>
              </a:rPr>
              <a:t>*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4FC6BE-9260-4321-9A07-03A90F879786}"/>
              </a:ext>
            </a:extLst>
          </p:cNvPr>
          <p:cNvSpPr txBox="1"/>
          <p:nvPr/>
        </p:nvSpPr>
        <p:spPr>
          <a:xfrm>
            <a:off x="1515979" y="1476546"/>
            <a:ext cx="5414210" cy="4093428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Valor: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R$ 400 mil</a:t>
            </a: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Prazo: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60 meses</a:t>
            </a: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Carência: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6 meses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Participação: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Objeto: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Para aquisição de bens e serviços relacionados a projetos que proporcionem economia no consumo de energia, incluindo a montagem e instalação dos equipamentos e demais itens necessários.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66C057-2241-4B8B-9D79-5140E84A4176}"/>
              </a:ext>
            </a:extLst>
          </p:cNvPr>
          <p:cNvSpPr txBox="1"/>
          <p:nvPr/>
        </p:nvSpPr>
        <p:spPr>
          <a:xfrm>
            <a:off x="7235239" y="1476546"/>
            <a:ext cx="2855496" cy="120032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8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Taxas</a:t>
            </a: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2,19% a.m. / ME e EPP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1,73% a.m. </a:t>
            </a:r>
            <a:r>
              <a:rPr lang="en-US" sz="18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(CG1)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1,55 % a.m. </a:t>
            </a:r>
            <a:r>
              <a:rPr lang="en-US" sz="180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(CG2)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B820E82-7424-41B9-8AB3-728E7CF964D0}"/>
              </a:ext>
            </a:extLst>
          </p:cNvPr>
          <p:cNvSpPr txBox="1"/>
          <p:nvPr/>
        </p:nvSpPr>
        <p:spPr>
          <a:xfrm>
            <a:off x="7090459" y="4035612"/>
            <a:ext cx="492886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CG1</a:t>
            </a:r>
            <a:r>
              <a:rPr lang="pt-BR" sz="18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80% de Aval do FAMPE + 20% Aval dos Sócios</a:t>
            </a:r>
          </a:p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CG2: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8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Garantia do FAMPE + Avalista ou Imóvel</a:t>
            </a:r>
          </a:p>
        </p:txBody>
      </p:sp>
    </p:spTree>
    <p:extLst>
      <p:ext uri="{BB962C8B-B14F-4D97-AF65-F5344CB8AC3E}">
        <p14:creationId xmlns:p14="http://schemas.microsoft.com/office/powerpoint/2010/main" val="175099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9" y="495261"/>
            <a:ext cx="6224337" cy="525212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rgbClr val="002060"/>
                </a:solidFill>
                <a:latin typeface="Impact"/>
                <a:ea typeface="+mn-ea"/>
              </a:rPr>
              <a:t>GF Turismo Capital Fixo</a:t>
            </a:r>
            <a:endParaRPr lang="pt-BR" sz="3000" dirty="0">
              <a:latin typeface="Impact"/>
              <a:ea typeface="+mn-ea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4FC6BE-9260-4321-9A07-03A90F879786}"/>
              </a:ext>
            </a:extLst>
          </p:cNvPr>
          <p:cNvSpPr txBox="1"/>
          <p:nvPr/>
        </p:nvSpPr>
        <p:spPr>
          <a:xfrm>
            <a:off x="1515979" y="1476546"/>
            <a:ext cx="5414210" cy="2862322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Valor: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R$ 10 mil até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R$ 2 milhões</a:t>
            </a:r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Prazo: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240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meses</a:t>
            </a: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Carência: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60 meses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Requisitos: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Enquadramento no CADASTUR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Participação: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80%.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66C057-2241-4B8B-9D79-5140E84A4176}"/>
              </a:ext>
            </a:extLst>
          </p:cNvPr>
          <p:cNvSpPr txBox="1"/>
          <p:nvPr/>
        </p:nvSpPr>
        <p:spPr>
          <a:xfrm>
            <a:off x="7379215" y="1509303"/>
            <a:ext cx="3754005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Taxa: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en-US" sz="20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a.a.</a:t>
            </a: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20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Selic</a:t>
            </a: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(11,75%)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882A7C1-5603-4013-98D0-C1C89A38C2F3}"/>
              </a:ext>
            </a:extLst>
          </p:cNvPr>
          <p:cNvSpPr txBox="1"/>
          <p:nvPr/>
        </p:nvSpPr>
        <p:spPr>
          <a:xfrm>
            <a:off x="7379216" y="2379649"/>
            <a:ext cx="4138868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Itens Financiáveis: </a:t>
            </a:r>
          </a:p>
          <a:p>
            <a:pPr algn="just"/>
            <a:r>
              <a:rPr lang="pt-BR" dirty="0">
                <a:highlight>
                  <a:srgbClr val="FFFF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Obras civis:</a:t>
            </a:r>
            <a:r>
              <a:rPr lang="pt-BR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ampliação,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modernização,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Reforma, 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aquisição de bens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i="1" u="sng" dirty="0">
                <a:latin typeface="Calibri" panose="020F0502020204030204" pitchFamily="34" charset="0"/>
                <a:cs typeface="Calibri" panose="020F0502020204030204" pitchFamily="34" charset="0"/>
              </a:rPr>
              <a:t>quando eles integram os projetos de capital fixo e giro associado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374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98A-03DE-48C9-A178-081D62B91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849" y="495261"/>
            <a:ext cx="6224337" cy="525212"/>
          </a:xfrm>
        </p:spPr>
        <p:txBody>
          <a:bodyPr>
            <a:noAutofit/>
          </a:bodyPr>
          <a:lstStyle/>
          <a:p>
            <a:pPr algn="l"/>
            <a:r>
              <a:rPr lang="pt-BR" sz="3000" dirty="0">
                <a:solidFill>
                  <a:srgbClr val="002060"/>
                </a:solidFill>
                <a:highlight>
                  <a:srgbClr val="FFFF00"/>
                </a:highlight>
                <a:latin typeface="Impact"/>
                <a:ea typeface="+mn-ea"/>
              </a:rPr>
              <a:t>GF Turismo Aquisição de Bens</a:t>
            </a:r>
            <a:endParaRPr lang="pt-BR" sz="3000" dirty="0">
              <a:highlight>
                <a:srgbClr val="FFFF00"/>
              </a:highlight>
              <a:latin typeface="Impact"/>
              <a:ea typeface="+mn-ea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34FC6BE-9260-4321-9A07-03A90F879786}"/>
              </a:ext>
            </a:extLst>
          </p:cNvPr>
          <p:cNvSpPr txBox="1"/>
          <p:nvPr/>
        </p:nvSpPr>
        <p:spPr>
          <a:xfrm>
            <a:off x="1416919" y="1440723"/>
            <a:ext cx="5414210" cy="2862322"/>
          </a:xfrm>
          <a:prstGeom prst="rect">
            <a:avLst/>
          </a:prstGeom>
          <a:solidFill>
            <a:srgbClr val="CCFFFF"/>
          </a:solidFill>
        </p:spPr>
        <p:txBody>
          <a:bodyPr wrap="square">
            <a:spAutoFit/>
          </a:bodyPr>
          <a:lstStyle/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Valor: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R$ 10 mil até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R$ 2 milhões</a:t>
            </a:r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Prazo: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6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meses</a:t>
            </a:r>
          </a:p>
          <a:p>
            <a:pPr algn="just"/>
            <a:endParaRPr lang="pt-BR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Carência: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Até 12 meses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Requisitos: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Enquadramento no CADASTUR</a:t>
            </a:r>
          </a:p>
          <a:p>
            <a:pPr algn="just"/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Participação: </a:t>
            </a:r>
            <a:r>
              <a:rPr lang="pt-BR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100%.</a:t>
            </a:r>
            <a:endParaRPr lang="pt-B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66C057-2241-4B8B-9D79-5140E84A4176}"/>
              </a:ext>
            </a:extLst>
          </p:cNvPr>
          <p:cNvSpPr txBox="1"/>
          <p:nvPr/>
        </p:nvSpPr>
        <p:spPr>
          <a:xfrm>
            <a:off x="7379215" y="1509303"/>
            <a:ext cx="3754005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Taxa: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5% </a:t>
            </a:r>
            <a:r>
              <a:rPr lang="en-US" sz="20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a.a.</a:t>
            </a: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sz="2000" b="1" i="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Selic</a:t>
            </a:r>
            <a:r>
              <a:rPr lang="en-US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(11,75%)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882A7C1-5603-4013-98D0-C1C89A38C2F3}"/>
              </a:ext>
            </a:extLst>
          </p:cNvPr>
          <p:cNvSpPr txBox="1"/>
          <p:nvPr/>
        </p:nvSpPr>
        <p:spPr>
          <a:xfrm>
            <a:off x="7379216" y="2379649"/>
            <a:ext cx="4138868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Itens Financiáveis: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Máquinas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Equipamentos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Móveis e utensílios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Veículos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Giro associado </a:t>
            </a:r>
            <a:r>
              <a:rPr lang="pt-BR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(30% do valor financiável)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21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1520</TotalTime>
  <Words>965</Words>
  <Application>Microsoft Office PowerPoint</Application>
  <PresentationFormat>Widescreen</PresentationFormat>
  <Paragraphs>161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4" baseType="lpstr">
      <vt:lpstr>Arial</vt:lpstr>
      <vt:lpstr>Arial MT</vt:lpstr>
      <vt:lpstr>Calibri</vt:lpstr>
      <vt:lpstr>Cambria</vt:lpstr>
      <vt:lpstr>Corbel</vt:lpstr>
      <vt:lpstr>Impact</vt:lpstr>
      <vt:lpstr>KozGoPro-Bold</vt:lpstr>
      <vt:lpstr>KozGoPro-Light</vt:lpstr>
      <vt:lpstr>KozGoPro-Medium</vt:lpstr>
      <vt:lpstr>Wingdings 2</vt:lpstr>
      <vt:lpstr>Paralaxe</vt:lpstr>
      <vt:lpstr>Apresentação do PowerPoint</vt:lpstr>
      <vt:lpstr>Apresentação do PowerPoint</vt:lpstr>
      <vt:lpstr>Apresentação do PowerPoint</vt:lpstr>
      <vt:lpstr>Conceitos</vt:lpstr>
      <vt:lpstr>GoiásFomento Giro</vt:lpstr>
      <vt:lpstr>GoiásFomento Investimento</vt:lpstr>
      <vt:lpstr>GoiásFomento Eficiência Energética*</vt:lpstr>
      <vt:lpstr>GF Turismo Capital Fixo</vt:lpstr>
      <vt:lpstr>GF Turismo Aquisição de Bens</vt:lpstr>
      <vt:lpstr>GF Turismo Giro Puro</vt:lpstr>
      <vt:lpstr>GF FCO </vt:lpstr>
      <vt:lpstr>DOCUMENTAÇÃO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BNDES Finem - Capacidade produtiva e outros investimentos</dc:title>
  <dc:creator>Gabriela Guimaraes</dc:creator>
  <cp:lastModifiedBy>Credito</cp:lastModifiedBy>
  <cp:revision>180</cp:revision>
  <cp:lastPrinted>2019-03-15T14:58:06Z</cp:lastPrinted>
  <dcterms:created xsi:type="dcterms:W3CDTF">2012-07-30T23:50:35Z</dcterms:created>
  <dcterms:modified xsi:type="dcterms:W3CDTF">2022-04-27T20:37:23Z</dcterms:modified>
</cp:coreProperties>
</file>